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0"/>
  </p:notesMasterIdLst>
  <p:sldIdLst>
    <p:sldId id="256" r:id="rId2"/>
    <p:sldId id="258" r:id="rId3"/>
    <p:sldId id="266" r:id="rId4"/>
    <p:sldId id="260" r:id="rId5"/>
    <p:sldId id="268" r:id="rId6"/>
    <p:sldId id="261" r:id="rId7"/>
    <p:sldId id="263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C90"/>
    <a:srgbClr val="24CF39"/>
    <a:srgbClr val="034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9"/>
    <p:restoredTop sz="94638"/>
  </p:normalViewPr>
  <p:slideViewPr>
    <p:cSldViewPr snapToGrid="0" snapToObjects="1">
      <p:cViewPr>
        <p:scale>
          <a:sx n="104" d="100"/>
          <a:sy n="104" d="100"/>
        </p:scale>
        <p:origin x="13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B980B-A051-5042-A199-B77431CF73D3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AEE19-6760-F547-8467-920A15216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AEE19-6760-F547-8467-920A15216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0325" y="3297658"/>
            <a:ext cx="8017477" cy="91104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49"/>
            <a:ext cx="7543800" cy="4889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6CF52-0925-2547-8DD1-56062ED378CC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-2358" y="6272819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348450"/>
            <a:ext cx="8371059" cy="28461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905744" y="5680860"/>
            <a:ext cx="7543800" cy="488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RESEARCH PROJECT LESSONS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BCBB-5BD5-6147-8DD8-37FC601A81B4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33D87-13ED-BA40-9CD5-F9989081E091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D5AC-688C-954B-B5EC-73EEE42FB103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EF537-2B83-E04E-AF06-D2C31CAF4630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2381" y="6270965"/>
            <a:ext cx="9141619" cy="64008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1083" y="286604"/>
            <a:ext cx="8541834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083" y="1845734"/>
            <a:ext cx="4225197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39" y="1845736"/>
            <a:ext cx="4179477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6A73-74E9-5F41-A0C6-B5BD56A03507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9150-E4DA-974B-868F-BECC03669E6B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B36C1-5310-E048-9F71-4AD35E4ECB0E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E129-F47D-AB47-B2E5-49EDD32BA4D8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4E0D22B-CB3C-484F-9BD2-5A3DD0134A39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9328-D90E-D348-BAF2-E30E4AEA0469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34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652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39" y="286604"/>
            <a:ext cx="868154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739" y="1845734"/>
            <a:ext cx="86815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35AD2-DA9E-B347-B26E-4A9D4805EE7F}" type="datetime1">
              <a:rPr lang="en-US" smtClean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1" y="6273337"/>
            <a:ext cx="9144001" cy="65999"/>
          </a:xfrm>
          <a:prstGeom prst="rect">
            <a:avLst/>
          </a:prstGeom>
          <a:solidFill>
            <a:srgbClr val="24C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7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lserver.com/WEL1003" TargetMode="Externa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an Innovative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551" y="4446450"/>
            <a:ext cx="7543800" cy="669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Team 3659 </a:t>
            </a:r>
            <a:r>
              <a:rPr lang="en-US" dirty="0" err="1"/>
              <a:t>N</a:t>
            </a:r>
            <a:r>
              <a:rPr lang="en-US" cap="none" dirty="0" err="1"/>
              <a:t>e</a:t>
            </a:r>
            <a:r>
              <a:rPr lang="en-US" dirty="0" err="1"/>
              <a:t>Xt</a:t>
            </a:r>
            <a:r>
              <a:rPr lang="en-US" dirty="0"/>
              <a:t> </a:t>
            </a:r>
            <a:r>
              <a:rPr lang="en-US" dirty="0" smtClean="0"/>
              <a:t>Gen &amp;</a:t>
            </a:r>
          </a:p>
          <a:p>
            <a:r>
              <a:rPr lang="en-US" dirty="0" smtClean="0"/>
              <a:t>NOT THE DROIDS YOU ARE LOOKING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/>
              <a:t>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54" y="2109264"/>
            <a:ext cx="4331451" cy="3069921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 NeXT </a:t>
            </a:r>
            <a:r>
              <a:rPr lang="en-US" dirty="0" smtClean="0"/>
              <a:t>GEN is a 13</a:t>
            </a:r>
            <a:r>
              <a:rPr lang="en-US" baseline="30000" dirty="0" smtClean="0"/>
              <a:t>th</a:t>
            </a:r>
            <a:r>
              <a:rPr lang="en-US" dirty="0" smtClean="0"/>
              <a:t> year middle </a:t>
            </a:r>
            <a:r>
              <a:rPr lang="en-US" dirty="0"/>
              <a:t>school team from Garrett County, Maryland</a:t>
            </a:r>
          </a:p>
          <a:p>
            <a:pPr lvl="1"/>
            <a:r>
              <a:rPr lang="en-US" dirty="0" smtClean="0"/>
              <a:t>We won first </a:t>
            </a:r>
            <a:r>
              <a:rPr lang="en-US" dirty="0"/>
              <a:t>place 2013 Global </a:t>
            </a:r>
            <a:r>
              <a:rPr lang="en-US" dirty="0"/>
              <a:t>Innovation </a:t>
            </a:r>
            <a:r>
              <a:rPr lang="en-US" dirty="0" smtClean="0"/>
              <a:t>Award (GIA) </a:t>
            </a:r>
            <a:r>
              <a:rPr lang="en-US" dirty="0"/>
              <a:t>for the </a:t>
            </a:r>
            <a:r>
              <a:rPr lang="en-US" dirty="0"/>
              <a:t>Gramma </a:t>
            </a:r>
            <a:r>
              <a:rPr lang="en-US" dirty="0" err="1"/>
              <a:t>Jamma</a:t>
            </a:r>
            <a:endParaRPr lang="en-US" dirty="0"/>
          </a:p>
          <a:p>
            <a:pPr lvl="1"/>
            <a:r>
              <a:rPr lang="en-US" dirty="0" smtClean="0"/>
              <a:t>We were on one of top </a:t>
            </a:r>
            <a:r>
              <a:rPr lang="en-US" dirty="0"/>
              <a:t>20 GIA Semi-Finalist in 2017 </a:t>
            </a:r>
            <a:r>
              <a:rPr lang="en-US" dirty="0"/>
              <a:t>for innovative solution, </a:t>
            </a:r>
            <a:r>
              <a:rPr lang="en-US" dirty="0" err="1"/>
              <a:t>BeeHaven</a:t>
            </a:r>
            <a:endParaRPr lang="en-US" dirty="0"/>
          </a:p>
          <a:p>
            <a:pPr lvl="1"/>
            <a:r>
              <a:rPr lang="en-US" dirty="0" smtClean="0"/>
              <a:t>Most recently, we also won first </a:t>
            </a:r>
            <a:r>
              <a:rPr lang="en-US" dirty="0"/>
              <a:t>p</a:t>
            </a:r>
            <a:r>
              <a:rPr lang="en-US" dirty="0" smtClean="0"/>
              <a:t>lace </a:t>
            </a:r>
            <a:r>
              <a:rPr lang="en-US" dirty="0"/>
              <a:t>Innovative Solution at Mountain State Invitational in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8/24/2017)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CD91645-228F-4215-BAD4-320E2B349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86" t="10395" r="4615" b="33732"/>
          <a:stretch/>
        </p:blipFill>
        <p:spPr>
          <a:xfrm>
            <a:off x="822505" y="4929932"/>
            <a:ext cx="3341721" cy="124231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82510" y="2109264"/>
            <a:ext cx="403000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Not the Droids You Are Looking For is a 7</a:t>
            </a:r>
            <a:r>
              <a:rPr lang="en-US" baseline="30000" dirty="0" smtClean="0"/>
              <a:t>th</a:t>
            </a:r>
            <a:r>
              <a:rPr lang="en-US" dirty="0" smtClean="0"/>
              <a:t> year team from Pittsburgh, PA</a:t>
            </a:r>
          </a:p>
          <a:p>
            <a:pPr lvl="1"/>
            <a:r>
              <a:rPr lang="en-US" dirty="0"/>
              <a:t>Our </a:t>
            </a:r>
            <a:r>
              <a:rPr lang="en-US" dirty="0" smtClean="0"/>
              <a:t>ash detection project won first place Innovative </a:t>
            </a:r>
            <a:r>
              <a:rPr lang="en-US" dirty="0"/>
              <a:t>Solution at the FIRST LEGO League International Open in Toronto in 2014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Our research project from 2014-15 became </a:t>
            </a:r>
            <a:r>
              <a:rPr lang="en-US" dirty="0" smtClean="0"/>
              <a:t>EV3Lessons.com.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Our 2015-16 project, </a:t>
            </a:r>
            <a:r>
              <a:rPr lang="en-US" dirty="0" err="1" smtClean="0"/>
              <a:t>InvisiSort</a:t>
            </a:r>
            <a:r>
              <a:rPr lang="en-US" dirty="0" smtClean="0"/>
              <a:t>, was a Global Innovation Award semi-finalist project (Top 20 out of 29,0000 teams).</a:t>
            </a:r>
          </a:p>
        </p:txBody>
      </p:sp>
    </p:spTree>
    <p:extLst>
      <p:ext uri="{BB962C8B-B14F-4D97-AF65-F5344CB8AC3E}">
        <p14:creationId xmlns:p14="http://schemas.microsoft.com/office/powerpoint/2010/main" val="20373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8/18/2017)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3990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43398" y="2111812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Improvements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34176" y="2111811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 Ideas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697" y="2968172"/>
            <a:ext cx="2681158" cy="2950348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Be </a:t>
            </a:r>
            <a:r>
              <a:rPr lang="en-US" sz="1600" dirty="0"/>
              <a:t>very thorough when searching via the </a:t>
            </a:r>
            <a:r>
              <a:rPr lang="en-US" sz="1600" dirty="0" smtClean="0"/>
              <a:t>Internet</a:t>
            </a:r>
            <a:r>
              <a:rPr lang="en-US" sz="1600" dirty="0"/>
              <a:t>. </a:t>
            </a:r>
            <a:endParaRPr lang="en-US" sz="1600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Think </a:t>
            </a:r>
            <a:r>
              <a:rPr lang="en-US" sz="1600" dirty="0"/>
              <a:t>of different ways to word the </a:t>
            </a:r>
            <a:r>
              <a:rPr lang="en-US" sz="1600" dirty="0" smtClean="0"/>
              <a:t>solution so you will find all relevant solutions. 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For </a:t>
            </a:r>
            <a:r>
              <a:rPr lang="en-US" sz="1600" dirty="0"/>
              <a:t>example, for our project, the </a:t>
            </a:r>
            <a:r>
              <a:rPr lang="en-US" sz="1600" dirty="0" err="1"/>
              <a:t>BeeHaven</a:t>
            </a:r>
            <a:r>
              <a:rPr lang="en-US" sz="1600" dirty="0"/>
              <a:t>, we researched </a:t>
            </a:r>
            <a:r>
              <a:rPr lang="en-US" sz="1600" dirty="0" smtClean="0"/>
              <a:t>“bee </a:t>
            </a:r>
            <a:r>
              <a:rPr lang="en-US" sz="1600" dirty="0"/>
              <a:t>hive </a:t>
            </a:r>
            <a:r>
              <a:rPr lang="en-US" sz="1600" dirty="0" smtClean="0"/>
              <a:t>covers”, “hive protectors”, “bee </a:t>
            </a:r>
            <a:r>
              <a:rPr lang="en-US" sz="1600" dirty="0"/>
              <a:t>hive </a:t>
            </a:r>
            <a:r>
              <a:rPr lang="en-US" sz="1600" dirty="0" smtClean="0"/>
              <a:t>ventilation”, “hive wraps”, </a:t>
            </a:r>
            <a:r>
              <a:rPr lang="en-US" sz="1600" dirty="0"/>
              <a:t>etc.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114856" y="2918744"/>
            <a:ext cx="2873523" cy="33584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/>
              <a:t>Think about a solution that will improve upon those existing solutions and solve the problem more </a:t>
            </a:r>
            <a:r>
              <a:rPr lang="en-US" sz="1600" dirty="0"/>
              <a:t>efficiently</a:t>
            </a:r>
            <a:r>
              <a:rPr lang="en-US" sz="1600" dirty="0"/>
              <a:t> or more effectively</a:t>
            </a:r>
            <a:r>
              <a:rPr lang="en-US" sz="1600" dirty="0" smtClean="0"/>
              <a:t>.</a:t>
            </a:r>
            <a:endParaRPr lang="en-US" sz="1600" dirty="0"/>
          </a:p>
          <a:p>
            <a:pPr marL="91440" lvl="1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/>
              <a:t>Tip: In </a:t>
            </a:r>
            <a:r>
              <a:rPr lang="en-US" sz="1600" dirty="0"/>
              <a:t>FIRST LEGO League, Innovative Solutions do not have to be completely new. They can improve upon an existing solution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cxnSp>
        <p:nvCxnSpPr>
          <p:cNvPr id="18" name="Elbow Connector 17"/>
          <p:cNvCxnSpPr>
            <a:stCxn id="8" idx="0"/>
            <a:endCxn id="6" idx="0"/>
          </p:cNvCxnSpPr>
          <p:nvPr/>
        </p:nvCxnSpPr>
        <p:spPr>
          <a:xfrm rot="16200000" flipH="1" flipV="1">
            <a:off x="4531445" y="-773282"/>
            <a:ext cx="1" cy="5770186"/>
          </a:xfrm>
          <a:prstGeom prst="bentConnector3">
            <a:avLst>
              <a:gd name="adj1" fmla="val -22860000000"/>
            </a:avLst>
          </a:prstGeom>
          <a:ln>
            <a:solidFill>
              <a:srgbClr val="652C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4125" y="2938217"/>
            <a:ext cx="2724826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each meeting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and/or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via Google Drive, share ideas as a team to develop a strong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team develops the solution,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 back and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see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solution already exists.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901251" y="2224296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819320" y="2189695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9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Innovation?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 fontScale="775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en-US" sz="2100" dirty="0" smtClean="0"/>
              <a:t>If your particular solution/improvement does not already exist, you are ready for the next step.</a:t>
            </a:r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794" y="2566005"/>
            <a:ext cx="1964725" cy="729049"/>
          </a:xfrm>
          <a:prstGeom prst="rect">
            <a:avLst/>
          </a:prstGeom>
          <a:solidFill>
            <a:srgbClr val="034A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161" y="3458928"/>
            <a:ext cx="3509319" cy="248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at least three things that make the solution innovative.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other words, what makes the team’s solution </a:t>
            </a:r>
            <a:r>
              <a:rPr lang="en-US" sz="1600" i="1" dirty="0">
                <a:solidFill>
                  <a:srgbClr val="FF0000"/>
                </a:solidFill>
              </a:rPr>
              <a:t>their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solution?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makes the solution better than the other existing solutions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Your innovation might be cheaper, easier to make, offer more features than an existing solution.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64161" y="266426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5D5B2E8-DDC8-4814-84BE-F70A9EB7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90" y="2463612"/>
            <a:ext cx="3954811" cy="30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423FE3-083C-4A1A-B3BE-60B3EF85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Model, Share,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D86BA4-8E20-41EC-9BB2-B873CC30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0010"/>
            <a:ext cx="8681544" cy="787871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150000"/>
              </a:lnSpc>
              <a:buNone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endParaRPr lang="en-US" sz="1900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AAB452C-B9C9-4774-AD1F-6458267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B6888D-A012-4261-A099-EC21CDF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2732" y="1998832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195" y="2905827"/>
            <a:ext cx="2921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Prototypes are not required in FIRST LEGO League. However, a model of some kind can be helpful. Some teams make models out of LEGO/Cardboard. Some teams provide a drawing. Depending upon the project, some teams are able to develop working prototypes.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4113" y="1998831"/>
            <a:ext cx="1964725" cy="729049"/>
          </a:xfrm>
          <a:prstGeom prst="rect">
            <a:avLst/>
          </a:prstGeom>
          <a:solidFill>
            <a:srgbClr val="034A85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Share/Test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90420" y="2905827"/>
            <a:ext cx="2857686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solution that can be tested, it would be a good idea to do so. 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test the solution, consider sharing your solution with an expert who can tell you if the solution would work.</a:t>
            </a:r>
          </a:p>
          <a:p>
            <a:pPr marL="91440" lvl="1" indent="-9144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 It would be very difficult for us to test our Nature’s Fury project in an airplane flying though a volcano. Instead, we asked professionals in the airline and sensor industries to evaluate our idea.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940980" y="2106311"/>
            <a:ext cx="469610" cy="532536"/>
          </a:xfrm>
          <a:prstGeom prst="rightArrow">
            <a:avLst/>
          </a:prstGeom>
          <a:solidFill>
            <a:srgbClr val="24CF39"/>
          </a:solidFill>
          <a:ln>
            <a:solidFill>
              <a:srgbClr val="652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1940010"/>
            <a:ext cx="2767913" cy="2075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31" y="4084325"/>
            <a:ext cx="2767914" cy="20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5FAFD4-A8D0-4ECB-ABD2-EDEF846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and Prototypes Can Help Improve Your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449AE3-2844-4EB5-9B48-66293BD4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947638"/>
            <a:ext cx="4960456" cy="4082459"/>
          </a:xfrm>
        </p:spPr>
        <p:txBody>
          <a:bodyPr>
            <a:normAutofit fontScale="92500" lnSpcReduction="10000"/>
          </a:bodyPr>
          <a:lstStyle/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Make a prototype of the </a:t>
            </a:r>
            <a:r>
              <a:rPr lang="en-US" sz="1600" dirty="0" smtClean="0"/>
              <a:t>solution if possible. </a:t>
            </a:r>
            <a:r>
              <a:rPr lang="en-US" sz="1600" dirty="0"/>
              <a:t>It doesn’t need to be full scale. 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Present the solution and the prototype to experts and receive feedback about what to improve.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as a team the feedback the experts gave. Research their suggestions.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Discuss how to implement their feedback and why implementing their feedback makes the solution better.</a:t>
            </a:r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Implement the </a:t>
            </a:r>
            <a:r>
              <a:rPr lang="en-US" sz="1600" dirty="0" smtClean="0"/>
              <a:t>expert’s </a:t>
            </a:r>
            <a:r>
              <a:rPr lang="en-US" sz="1600" dirty="0"/>
              <a:t>feedback by creating a new </a:t>
            </a:r>
            <a:r>
              <a:rPr lang="en-US" sz="1600" dirty="0" smtClean="0"/>
              <a:t>prototype</a:t>
            </a:r>
            <a:r>
              <a:rPr lang="en-US" sz="1600" dirty="0" smtClean="0"/>
              <a:t>.  Go back and share your new version if possible.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A552E03-E0BD-46C1-ACD6-139C4C61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63C3AC-7436-4751-A615-9BFFF7FA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B2C351-650C-4E29-AE7F-26F70B9F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7146" y="2345738"/>
            <a:ext cx="1819886" cy="1023686"/>
          </a:xfrm>
          <a:prstGeom prst="rect">
            <a:avLst/>
          </a:prstGeom>
        </p:spPr>
      </p:pic>
      <p:pic>
        <p:nvPicPr>
          <p:cNvPr id="1026" name="Picture 2" descr="20170615_195910">
            <a:extLst>
              <a:ext uri="{FF2B5EF4-FFF2-40B4-BE49-F238E27FC236}">
                <a16:creationId xmlns:a16="http://schemas.microsoft.com/office/drawing/2014/main" xmlns="" id="{FE5EFA71-3B89-4DBD-9432-0630B186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-1" r="11822" b="4355"/>
          <a:stretch/>
        </p:blipFill>
        <p:spPr bwMode="auto">
          <a:xfrm rot="5400000">
            <a:off x="4906475" y="2288072"/>
            <a:ext cx="1815700" cy="113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3015EFF-4278-4B35-ACC3-6A57AF6E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452" t="71361" r="68452" b="5797"/>
          <a:stretch/>
        </p:blipFill>
        <p:spPr>
          <a:xfrm>
            <a:off x="6511885" y="1947639"/>
            <a:ext cx="1143218" cy="18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7A04EC-6280-488A-8141-3E54E32C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Testing Your Innovative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6C4191-29EA-436E-9712-99E620EA8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9" y="1845733"/>
            <a:ext cx="5701861" cy="4307932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1900" dirty="0" smtClean="0"/>
              <a:t>If you are able to make a working prototype, it is a good idea to test your innovative solution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/>
              <a:t>If </a:t>
            </a:r>
            <a:r>
              <a:rPr lang="en-US" sz="1900" dirty="0"/>
              <a:t>the team notices that the solution isn’t working, discuss why it’s not working. Discuss what can be improved to make the solution work.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Make the improvements to the </a:t>
            </a:r>
            <a:r>
              <a:rPr lang="en-US" sz="1900" dirty="0" smtClean="0"/>
              <a:t>prototype and document </a:t>
            </a:r>
            <a:r>
              <a:rPr lang="en-US" sz="1900" dirty="0"/>
              <a:t>the changes.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Test the solution again. If it works, discuss why it works. </a:t>
            </a:r>
            <a:endParaRPr lang="en-US" sz="1900" dirty="0" smtClean="0"/>
          </a:p>
          <a:p>
            <a:pPr marL="544068" lvl="1" indent="-342900">
              <a:lnSpc>
                <a:spcPct val="150000"/>
              </a:lnSpc>
              <a:buFont typeface="+mj-lt"/>
              <a:buAutoNum type="arabicPeriod"/>
            </a:pPr>
            <a:endParaRPr lang="en-US" sz="19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en-US" sz="1500" b="1" dirty="0" smtClean="0"/>
              <a:t>Example</a:t>
            </a:r>
            <a:r>
              <a:rPr lang="en-US" sz="1500" b="1" dirty="0"/>
              <a:t>: </a:t>
            </a:r>
            <a:r>
              <a:rPr lang="en-US" sz="1500" dirty="0"/>
              <a:t>We logged our testing data on a website that records live data from sensors placed in various locations within a beehive. You can look at our testing data at </a:t>
            </a:r>
            <a:r>
              <a:rPr lang="en-US" sz="1500" dirty="0">
                <a:hlinkClick r:id="rId2"/>
              </a:rPr>
              <a:t>http://Welserver.com/WEL1003</a:t>
            </a:r>
            <a:endParaRPr lang="en-US" sz="15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3E895F-1FE9-458C-B776-9CE1E93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2017, EV3Lessons.com (Last Edit 8/13/2017)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1D21EF-D4C3-4A0E-A813-CFFA53E1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1089D0F-8514-4451-8BC8-EEB5EFB06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74" y="2108527"/>
            <a:ext cx="2707539" cy="15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9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9" y="1845734"/>
            <a:ext cx="8681544" cy="4023360"/>
          </a:xfrm>
        </p:spPr>
        <p:txBody>
          <a:bodyPr>
            <a:normAutofit/>
          </a:bodyPr>
          <a:lstStyle/>
          <a:p>
            <a:r>
              <a:rPr lang="en-US" dirty="0"/>
              <a:t>This lesson was written by Team 3659 NeXT </a:t>
            </a:r>
            <a:r>
              <a:rPr lang="en-US" dirty="0" smtClean="0"/>
              <a:t>GEN, with some edits by EV3Lessons</a:t>
            </a:r>
          </a:p>
          <a:p>
            <a:r>
              <a:rPr lang="en-US" dirty="0" smtClean="0"/>
              <a:t>You can </a:t>
            </a:r>
            <a:r>
              <a:rPr lang="en-US" dirty="0"/>
              <a:t>contact Team 3659 NeXT GEN through </a:t>
            </a:r>
            <a:r>
              <a:rPr lang="en-US" dirty="0" smtClean="0"/>
              <a:t>their Facebook page: </a:t>
            </a:r>
            <a:r>
              <a:rPr lang="en-US" dirty="0"/>
              <a:t>Garrett County </a:t>
            </a:r>
            <a:r>
              <a:rPr lang="en-US" dirty="0" smtClean="0"/>
              <a:t>FIRST LEGO </a:t>
            </a:r>
            <a:r>
              <a:rPr lang="en-US" dirty="0"/>
              <a:t>League Team 3659. </a:t>
            </a:r>
            <a:endParaRPr lang="en-US" dirty="0" smtClean="0"/>
          </a:p>
          <a:p>
            <a:r>
              <a:rPr lang="en-US" dirty="0" smtClean="0"/>
              <a:t>More lessons available at www.ev3lesssons.com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2017, EV3Lessons.com (Last Edit 8/24/2017)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" t="11606" r="9183" b="11463"/>
          <a:stretch/>
        </p:blipFill>
        <p:spPr>
          <a:xfrm>
            <a:off x="241739" y="3890368"/>
            <a:ext cx="8620008" cy="20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88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</TotalTime>
  <Words>838</Words>
  <Application>Microsoft Macintosh PowerPoint</Application>
  <PresentationFormat>On-screen Show (4:3)</PresentationFormat>
  <Paragraphs>73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Retrospect</vt:lpstr>
      <vt:lpstr>Developing an Innovative Solution</vt:lpstr>
      <vt:lpstr>About Us</vt:lpstr>
      <vt:lpstr>The Process</vt:lpstr>
      <vt:lpstr>What is the Innovation?</vt:lpstr>
      <vt:lpstr>Model, Share, Test</vt:lpstr>
      <vt:lpstr>Models and Prototypes Can Help Improve Your Solution</vt:lpstr>
      <vt:lpstr> Testing Your Innovative Solution</vt:lpstr>
      <vt:lpstr>Credits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Sanjay Seshan</cp:lastModifiedBy>
  <cp:revision>34</cp:revision>
  <cp:lastPrinted>2017-08-26T14:53:50Z</cp:lastPrinted>
  <dcterms:created xsi:type="dcterms:W3CDTF">2017-08-13T17:46:18Z</dcterms:created>
  <dcterms:modified xsi:type="dcterms:W3CDTF">2017-08-26T16:57:07Z</dcterms:modified>
</cp:coreProperties>
</file>